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8" r:id="rId2"/>
  </p:sldMasterIdLst>
  <p:notesMasterIdLst>
    <p:notesMasterId r:id="rId27"/>
  </p:notesMasterIdLst>
  <p:sldIdLst>
    <p:sldId id="355" r:id="rId3"/>
    <p:sldId id="268" r:id="rId4"/>
    <p:sldId id="319" r:id="rId5"/>
    <p:sldId id="271" r:id="rId6"/>
    <p:sldId id="334" r:id="rId7"/>
    <p:sldId id="313" r:id="rId8"/>
    <p:sldId id="335" r:id="rId9"/>
    <p:sldId id="312" r:id="rId10"/>
    <p:sldId id="336" r:id="rId11"/>
    <p:sldId id="337" r:id="rId12"/>
    <p:sldId id="338" r:id="rId13"/>
    <p:sldId id="339" r:id="rId14"/>
    <p:sldId id="323" r:id="rId15"/>
    <p:sldId id="340" r:id="rId16"/>
    <p:sldId id="344" r:id="rId17"/>
    <p:sldId id="347" r:id="rId18"/>
    <p:sldId id="348" r:id="rId19"/>
    <p:sldId id="345" r:id="rId20"/>
    <p:sldId id="346" r:id="rId21"/>
    <p:sldId id="349" r:id="rId22"/>
    <p:sldId id="350" r:id="rId23"/>
    <p:sldId id="353" r:id="rId24"/>
    <p:sldId id="352" r:id="rId25"/>
    <p:sldId id="35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08" autoAdjust="0"/>
  </p:normalViewPr>
  <p:slideViewPr>
    <p:cSldViewPr snapToGrid="0">
      <p:cViewPr>
        <p:scale>
          <a:sx n="79" d="100"/>
          <a:sy n="79" d="100"/>
        </p:scale>
        <p:origin x="-10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36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92EB9-5DAC-C640-B5DA-935C2BAC5DF7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C1F9F-656C-3740-A980-D156282F0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9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hcan_Schoo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/index.php?title=Trenton_Potteries&amp;action=edit&amp;redlink=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standing history of</a:t>
            </a:r>
            <a:r>
              <a:rPr lang="en-US" baseline="0" dirty="0" smtClean="0"/>
              <a:t> innovation including first business library in the US, open stacks and first foreign language collections for immigrant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C1F9F-656C-3740-A980-D156282F0A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9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Museum was exceptional because it included contemporary American commercial products as folk art as well as factory-made products. John C. Dana personally believed that purchasing European oil painting was a waste of money and thus supported American art movements. He did not like modern art, but he believed in the principle of a universal museum and thus ordered purchases of art associated with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Ashcan School. In 1915, he curated the exhibition "Clay Products of New Jersey" where he displayed two porcelain toilets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Trenton Potteries, part of his work toward including industrial arts in the museum.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[6]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Cotton also began the Newark Museum's notable Tibetan collection.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C1F9F-656C-3740-A980-D156282F0A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8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baseline="30000" dirty="0" err="1" smtClean="0"/>
              <a:t>Build</a:t>
            </a:r>
            <a:r>
              <a:rPr lang="nb-NO" b="1" baseline="30000" dirty="0" smtClean="0"/>
              <a:t> </a:t>
            </a:r>
            <a:r>
              <a:rPr lang="nb-NO" b="1" baseline="30000" dirty="0" err="1" smtClean="0"/>
              <a:t>community</a:t>
            </a:r>
            <a:endParaRPr lang="nb-NO" b="1" baseline="30000" dirty="0" smtClean="0"/>
          </a:p>
          <a:p>
            <a:r>
              <a:rPr lang="nb-NO" baseline="30000" dirty="0" err="1" smtClean="0"/>
              <a:t>Community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members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value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Newark’s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past</a:t>
            </a:r>
            <a:r>
              <a:rPr lang="nb-NO" baseline="30000" dirty="0" smtClean="0"/>
              <a:t>, present and </a:t>
            </a:r>
            <a:r>
              <a:rPr lang="nb-NO" baseline="30000" dirty="0" err="1" smtClean="0"/>
              <a:t>future</a:t>
            </a:r>
            <a:r>
              <a:rPr lang="nb-NO" baseline="30000" dirty="0" smtClean="0"/>
              <a:t>. </a:t>
            </a:r>
            <a:r>
              <a:rPr lang="nb-NO" baseline="30000" dirty="0" err="1" smtClean="0"/>
              <a:t>Community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members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acknowledge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Newark’s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challenges</a:t>
            </a:r>
            <a:r>
              <a:rPr lang="nb-NO" baseline="30000" dirty="0" smtClean="0"/>
              <a:t>.</a:t>
            </a:r>
          </a:p>
          <a:p>
            <a:r>
              <a:rPr lang="nb-NO" baseline="30000" dirty="0" smtClean="0"/>
              <a:t>NPL is </a:t>
            </a:r>
            <a:r>
              <a:rPr lang="nb-NO" baseline="30000" dirty="0" err="1" smtClean="0"/>
              <a:t>seen</a:t>
            </a:r>
            <a:r>
              <a:rPr lang="nb-NO" baseline="30000" dirty="0" smtClean="0"/>
              <a:t> as a safe and </a:t>
            </a:r>
            <a:r>
              <a:rPr lang="nb-NO" baseline="30000" dirty="0" err="1" smtClean="0"/>
              <a:t>secure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place</a:t>
            </a:r>
            <a:r>
              <a:rPr lang="nb-NO" baseline="30000" dirty="0" smtClean="0"/>
              <a:t> for </a:t>
            </a:r>
            <a:r>
              <a:rPr lang="nb-NO" baseline="30000" dirty="0" err="1" smtClean="0"/>
              <a:t>the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community</a:t>
            </a:r>
            <a:r>
              <a:rPr lang="nb-NO" baseline="30000" dirty="0" smtClean="0"/>
              <a:t>.</a:t>
            </a:r>
          </a:p>
          <a:p>
            <a:r>
              <a:rPr lang="nb-NO" baseline="30000" dirty="0" smtClean="0"/>
              <a:t>NPL </a:t>
            </a:r>
            <a:r>
              <a:rPr lang="nb-NO" baseline="30000" dirty="0" err="1" smtClean="0"/>
              <a:t>can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address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community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challenges</a:t>
            </a:r>
            <a:r>
              <a:rPr lang="nb-NO" baseline="30000" dirty="0" smtClean="0"/>
              <a:t>.</a:t>
            </a:r>
          </a:p>
          <a:p>
            <a:r>
              <a:rPr lang="nb-NO" b="1" baseline="30000" dirty="0" err="1" smtClean="0"/>
              <a:t>Address</a:t>
            </a:r>
            <a:r>
              <a:rPr lang="nb-NO" b="1" baseline="30000" dirty="0" smtClean="0"/>
              <a:t> </a:t>
            </a:r>
            <a:r>
              <a:rPr lang="nb-NO" b="1" baseline="30000" dirty="0" err="1" smtClean="0"/>
              <a:t>social</a:t>
            </a:r>
            <a:r>
              <a:rPr lang="nb-NO" b="1" baseline="30000" dirty="0" smtClean="0"/>
              <a:t> </a:t>
            </a:r>
            <a:r>
              <a:rPr lang="nb-NO" b="1" baseline="30000" dirty="0" err="1" smtClean="0"/>
              <a:t>needs</a:t>
            </a:r>
            <a:r>
              <a:rPr lang="nb-NO" b="1" baseline="30000" dirty="0" smtClean="0"/>
              <a:t> </a:t>
            </a:r>
            <a:r>
              <a:rPr lang="nb-NO" b="1" baseline="30000" dirty="0" err="1" smtClean="0"/>
              <a:t>with</a:t>
            </a:r>
            <a:r>
              <a:rPr lang="nb-NO" b="1" baseline="30000" dirty="0" smtClean="0"/>
              <a:t> </a:t>
            </a:r>
            <a:r>
              <a:rPr lang="nb-NO" b="1" baseline="30000" dirty="0" err="1" smtClean="0"/>
              <a:t>supportive</a:t>
            </a:r>
            <a:r>
              <a:rPr lang="nb-NO" b="1" baseline="30000" dirty="0" smtClean="0"/>
              <a:t> services</a:t>
            </a:r>
          </a:p>
          <a:p>
            <a:r>
              <a:rPr lang="nb-NO" baseline="30000" dirty="0" err="1" smtClean="0"/>
              <a:t>Strengthen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supportive</a:t>
            </a:r>
            <a:r>
              <a:rPr lang="nb-NO" baseline="30000" dirty="0" smtClean="0"/>
              <a:t> services for </a:t>
            </a:r>
            <a:r>
              <a:rPr lang="nb-NO" baseline="30000" dirty="0" err="1" smtClean="0"/>
              <a:t>children</a:t>
            </a:r>
            <a:r>
              <a:rPr lang="nb-NO" baseline="30000" dirty="0" smtClean="0"/>
              <a:t> and </a:t>
            </a:r>
            <a:r>
              <a:rPr lang="nb-NO" baseline="30000" dirty="0" err="1" smtClean="0"/>
              <a:t>youth</a:t>
            </a:r>
            <a:r>
              <a:rPr lang="nb-NO" baseline="30000" dirty="0" smtClean="0"/>
              <a:t>. </a:t>
            </a:r>
            <a:r>
              <a:rPr lang="nb-NO" baseline="30000" dirty="0" err="1" smtClean="0"/>
              <a:t>Strengthen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supportive</a:t>
            </a:r>
            <a:r>
              <a:rPr lang="nb-NO" baseline="30000" dirty="0" smtClean="0"/>
              <a:t> services </a:t>
            </a:r>
            <a:r>
              <a:rPr lang="nb-NO" baseline="30000" dirty="0" err="1" smtClean="0"/>
              <a:t>across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the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generations</a:t>
            </a:r>
            <a:r>
              <a:rPr lang="nb-NO" baseline="30000" dirty="0" smtClean="0"/>
              <a:t>. </a:t>
            </a:r>
            <a:r>
              <a:rPr lang="nb-NO" baseline="30000" dirty="0" err="1" smtClean="0"/>
              <a:t>Provide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the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community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with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necessary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life</a:t>
            </a:r>
            <a:r>
              <a:rPr lang="nb-NO" baseline="30000" dirty="0" smtClean="0"/>
              <a:t> skills.</a:t>
            </a:r>
          </a:p>
          <a:p>
            <a:r>
              <a:rPr lang="nb-NO" b="1" baseline="30000" dirty="0" err="1" smtClean="0"/>
              <a:t>Respond</a:t>
            </a:r>
            <a:r>
              <a:rPr lang="nb-NO" b="1" baseline="30000" dirty="0" smtClean="0"/>
              <a:t> to </a:t>
            </a:r>
            <a:r>
              <a:rPr lang="nb-NO" b="1" baseline="30000" dirty="0" err="1" smtClean="0"/>
              <a:t>specific</a:t>
            </a:r>
            <a:r>
              <a:rPr lang="nb-NO" b="1" baseline="30000" dirty="0" smtClean="0"/>
              <a:t> </a:t>
            </a:r>
            <a:r>
              <a:rPr lang="nb-NO" b="1" baseline="30000" dirty="0" err="1" smtClean="0"/>
              <a:t>community</a:t>
            </a:r>
            <a:r>
              <a:rPr lang="nb-NO" b="1" baseline="30000" dirty="0" smtClean="0"/>
              <a:t> </a:t>
            </a:r>
            <a:r>
              <a:rPr lang="nb-NO" b="1" baseline="30000" dirty="0" err="1" smtClean="0"/>
              <a:t>wants</a:t>
            </a:r>
            <a:r>
              <a:rPr lang="nb-NO" b="1" baseline="30000" dirty="0" smtClean="0"/>
              <a:t> and </a:t>
            </a:r>
            <a:r>
              <a:rPr lang="nb-NO" b="1" baseline="30000" dirty="0" err="1" smtClean="0"/>
              <a:t>needs</a:t>
            </a:r>
            <a:endParaRPr lang="nb-NO" b="1" baseline="30000" dirty="0" smtClean="0"/>
          </a:p>
          <a:p>
            <a:r>
              <a:rPr lang="nb-NO" baseline="30000" dirty="0" smtClean="0"/>
              <a:t>NPL has </a:t>
            </a:r>
            <a:r>
              <a:rPr lang="nb-NO" baseline="30000" dirty="0" err="1" smtClean="0"/>
              <a:t>demonstrated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value</a:t>
            </a:r>
            <a:r>
              <a:rPr lang="nb-NO" baseline="30000" dirty="0" smtClean="0"/>
              <a:t> to </a:t>
            </a:r>
            <a:r>
              <a:rPr lang="nb-NO" baseline="30000" dirty="0" err="1" smtClean="0"/>
              <a:t>the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community</a:t>
            </a:r>
            <a:r>
              <a:rPr lang="nb-NO" baseline="30000" dirty="0" smtClean="0"/>
              <a:t>.</a:t>
            </a:r>
          </a:p>
          <a:p>
            <a:r>
              <a:rPr lang="nb-NO" baseline="30000" dirty="0" smtClean="0"/>
              <a:t>NPL </a:t>
            </a:r>
            <a:r>
              <a:rPr lang="nb-NO" baseline="30000" dirty="0" err="1" smtClean="0"/>
              <a:t>can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leverage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its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strengths</a:t>
            </a:r>
            <a:r>
              <a:rPr lang="nb-NO" baseline="30000" dirty="0" smtClean="0"/>
              <a:t>.</a:t>
            </a:r>
          </a:p>
          <a:p>
            <a:r>
              <a:rPr lang="nb-NO" baseline="30000" dirty="0" smtClean="0"/>
              <a:t>NPL </a:t>
            </a:r>
            <a:r>
              <a:rPr lang="nb-NO" baseline="30000" dirty="0" err="1" smtClean="0"/>
              <a:t>can</a:t>
            </a:r>
            <a:r>
              <a:rPr lang="nb-NO" baseline="30000" dirty="0" smtClean="0"/>
              <a:t> make </a:t>
            </a:r>
            <a:r>
              <a:rPr lang="nb-NO" baseline="30000" dirty="0" err="1" smtClean="0"/>
              <a:t>improvements</a:t>
            </a:r>
            <a:r>
              <a:rPr lang="nb-NO" baseline="30000" dirty="0" smtClean="0"/>
              <a:t> to </a:t>
            </a:r>
            <a:r>
              <a:rPr lang="nb-NO" baseline="30000" dirty="0" err="1" smtClean="0"/>
              <a:t>satisfy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community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wants</a:t>
            </a:r>
            <a:r>
              <a:rPr lang="nb-NO" baseline="30000" dirty="0" smtClean="0"/>
              <a:t> and </a:t>
            </a:r>
            <a:r>
              <a:rPr lang="nb-NO" baseline="30000" dirty="0" err="1" smtClean="0"/>
              <a:t>needs</a:t>
            </a:r>
            <a:r>
              <a:rPr lang="nb-NO" baseline="30000" dirty="0" smtClean="0"/>
              <a:t>.</a:t>
            </a:r>
          </a:p>
          <a:p>
            <a:r>
              <a:rPr lang="nb-NO" b="1" baseline="30000" dirty="0" err="1" smtClean="0"/>
              <a:t>Increase</a:t>
            </a:r>
            <a:r>
              <a:rPr lang="nb-NO" b="1" baseline="30000" dirty="0" smtClean="0"/>
              <a:t> </a:t>
            </a:r>
            <a:r>
              <a:rPr lang="nb-NO" b="1" baseline="30000" dirty="0" err="1" smtClean="0"/>
              <a:t>the</a:t>
            </a:r>
            <a:r>
              <a:rPr lang="nb-NO" b="1" baseline="30000" dirty="0" smtClean="0"/>
              <a:t> </a:t>
            </a:r>
            <a:r>
              <a:rPr lang="nb-NO" b="1" baseline="30000" dirty="0" err="1" smtClean="0"/>
              <a:t>library’s</a:t>
            </a:r>
            <a:r>
              <a:rPr lang="nb-NO" b="1" baseline="30000" dirty="0" smtClean="0"/>
              <a:t> </a:t>
            </a:r>
            <a:r>
              <a:rPr lang="nb-NO" b="1" baseline="30000" dirty="0" err="1" smtClean="0"/>
              <a:t>visibility</a:t>
            </a:r>
            <a:r>
              <a:rPr lang="nb-NO" b="1" baseline="30000" dirty="0" smtClean="0"/>
              <a:t> and </a:t>
            </a:r>
            <a:r>
              <a:rPr lang="nb-NO" b="1" baseline="30000" dirty="0" err="1" smtClean="0"/>
              <a:t>impact</a:t>
            </a:r>
            <a:endParaRPr lang="nb-NO" b="1" baseline="30000" dirty="0" smtClean="0"/>
          </a:p>
          <a:p>
            <a:r>
              <a:rPr lang="nb-NO" baseline="30000" dirty="0" err="1" smtClean="0"/>
              <a:t>Address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the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challenge</a:t>
            </a:r>
            <a:r>
              <a:rPr lang="nb-NO" baseline="30000" dirty="0" smtClean="0"/>
              <a:t> to </a:t>
            </a:r>
            <a:r>
              <a:rPr lang="nb-NO" baseline="30000" dirty="0" err="1" smtClean="0"/>
              <a:t>change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perceptions</a:t>
            </a:r>
            <a:r>
              <a:rPr lang="nb-NO" baseline="30000" dirty="0" smtClean="0"/>
              <a:t>. </a:t>
            </a:r>
            <a:r>
              <a:rPr lang="nb-NO" baseline="30000" dirty="0" err="1" smtClean="0"/>
              <a:t>Enhance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outreach</a:t>
            </a:r>
            <a:r>
              <a:rPr lang="nb-NO" baseline="30000" dirty="0" smtClean="0"/>
              <a:t>, </a:t>
            </a:r>
            <a:r>
              <a:rPr lang="nb-NO" baseline="30000" dirty="0" err="1" smtClean="0"/>
              <a:t>marketing</a:t>
            </a:r>
            <a:r>
              <a:rPr lang="nb-NO" baseline="30000" dirty="0" smtClean="0"/>
              <a:t> and </a:t>
            </a:r>
            <a:r>
              <a:rPr lang="nb-NO" baseline="30000" dirty="0" err="1" smtClean="0"/>
              <a:t>promotion</a:t>
            </a:r>
            <a:r>
              <a:rPr lang="nb-NO" baseline="30000" dirty="0" smtClean="0"/>
              <a:t>.</a:t>
            </a:r>
          </a:p>
          <a:p>
            <a:r>
              <a:rPr lang="nb-NO" b="1" baseline="30000" dirty="0" err="1" smtClean="0"/>
              <a:t>Provide</a:t>
            </a:r>
            <a:r>
              <a:rPr lang="nb-NO" b="1" baseline="30000" dirty="0" smtClean="0"/>
              <a:t> </a:t>
            </a:r>
            <a:r>
              <a:rPr lang="nb-NO" b="1" baseline="30000" dirty="0" err="1" smtClean="0"/>
              <a:t>leadership</a:t>
            </a:r>
            <a:r>
              <a:rPr lang="nb-NO" b="1" baseline="30000" dirty="0" smtClean="0"/>
              <a:t> for a </a:t>
            </a:r>
            <a:r>
              <a:rPr lang="nb-NO" b="1" baseline="30000" dirty="0" err="1" smtClean="0"/>
              <a:t>Newark’s</a:t>
            </a:r>
            <a:r>
              <a:rPr lang="nb-NO" b="1" baseline="30000" dirty="0" smtClean="0"/>
              <a:t> </a:t>
            </a:r>
            <a:r>
              <a:rPr lang="nb-NO" b="1" baseline="30000" dirty="0" err="1" smtClean="0"/>
              <a:t>future</a:t>
            </a:r>
            <a:endParaRPr lang="nb-NO" b="1" baseline="30000" dirty="0" smtClean="0"/>
          </a:p>
          <a:p>
            <a:r>
              <a:rPr lang="nb-NO" baseline="30000" dirty="0" err="1" smtClean="0"/>
              <a:t>Create</a:t>
            </a:r>
            <a:r>
              <a:rPr lang="nb-NO" baseline="30000" dirty="0" smtClean="0"/>
              <a:t> more </a:t>
            </a:r>
            <a:r>
              <a:rPr lang="nb-NO" baseline="30000" dirty="0" err="1" smtClean="0"/>
              <a:t>impactful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collaborations</a:t>
            </a:r>
            <a:r>
              <a:rPr lang="nb-NO" baseline="30000" dirty="0" smtClean="0"/>
              <a:t> and </a:t>
            </a:r>
            <a:r>
              <a:rPr lang="nb-NO" baseline="30000" dirty="0" err="1" smtClean="0"/>
              <a:t>partnerships</a:t>
            </a:r>
            <a:r>
              <a:rPr lang="nb-NO" baseline="30000" dirty="0" smtClean="0"/>
              <a:t>. </a:t>
            </a:r>
            <a:r>
              <a:rPr lang="nb-NO" baseline="30000" dirty="0" err="1" smtClean="0"/>
              <a:t>Facilitate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organizational</a:t>
            </a:r>
            <a:r>
              <a:rPr lang="nb-NO" baseline="30000" dirty="0" smtClean="0"/>
              <a:t> and </a:t>
            </a:r>
            <a:r>
              <a:rPr lang="nb-NO" baseline="30000" dirty="0" err="1" smtClean="0"/>
              <a:t>culture</a:t>
            </a:r>
            <a:r>
              <a:rPr lang="nb-NO" baseline="30000" dirty="0" smtClean="0"/>
              <a:t> </a:t>
            </a:r>
            <a:r>
              <a:rPr lang="nb-NO" baseline="30000" dirty="0" err="1" smtClean="0"/>
              <a:t>change</a:t>
            </a:r>
            <a:r>
              <a:rPr lang="nb-NO" baseline="300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C1F9F-656C-3740-A980-D156282F0A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2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118872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34554"/>
            <a:ext cx="10668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118872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7317" y="2048256"/>
            <a:ext cx="4569884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039112"/>
            <a:ext cx="6096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5315712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571488" y="1129553"/>
            <a:ext cx="5315712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880262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8400" y="1129553"/>
            <a:ext cx="18288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058400" y="2629169"/>
            <a:ext cx="18288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0071" y="1129554"/>
            <a:ext cx="12192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133" y="1734671"/>
            <a:ext cx="8568267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1320-226F-4860-BB33-D49481655BF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87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A5CB-2660-4D7A-A4ED-B6818CABFED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45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9351-D2CC-42DC-A929-22FB68A9531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22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CD3-F38B-4AC2-9AE4-091E725BB6C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A988-B0D6-4614-939C-B566F79CBA6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06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9FF-61DC-4C2B-99BB-49F28517F3A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54F4-EFEC-4934-B9DE-0AB79B878DE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47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3EF-F326-4183-9724-6EFD1D7849D6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60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A4F2-8EC5-4860-B0D3-4B522DB99F6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39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5990-C19B-4D64-BF39-62A73126F7B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83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17C-89D1-4794-8C1A-9841344B51A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2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11887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43600"/>
            <a:ext cx="10668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118872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484607"/>
            <a:ext cx="10668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133" y="2595563"/>
            <a:ext cx="475488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3379" y="2595563"/>
            <a:ext cx="475488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117" y="2017714"/>
            <a:ext cx="475488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4117" y="3065929"/>
            <a:ext cx="475488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63379" y="2017714"/>
            <a:ext cx="475488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3379" y="3065929"/>
            <a:ext cx="475488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4117" y="18826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118872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3379" y="2590801"/>
            <a:ext cx="475488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1269" y="2039111"/>
            <a:ext cx="475488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123856"/>
            <a:ext cx="11885084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899" y="2595563"/>
            <a:ext cx="10147301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3459" y="188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4117" y="1882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859" y="65690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1" y="0"/>
            <a:ext cx="10665884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9201" y="6675120"/>
            <a:ext cx="10665884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FFC1-2F8E-4DDD-9E29-673D6FED0FA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0602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entury" panose="02040604050505020304" pitchFamily="18" charset="0"/>
              </a:rPr>
              <a:t>Expect the Unexpected </a:t>
            </a:r>
            <a:r>
              <a:rPr lang="en-US" sz="32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– Curiosity</a:t>
            </a:r>
            <a:r>
              <a:rPr lang="en-US" sz="3200" b="1" dirty="0">
                <a:solidFill>
                  <a:prstClr val="black"/>
                </a:solidFill>
                <a:latin typeface="Century" panose="02040604050505020304" pitchFamily="18" charset="0"/>
              </a:rPr>
              <a:t>, </a:t>
            </a:r>
            <a:endParaRPr lang="en-US" sz="3200" b="1" dirty="0" smtClean="0">
              <a:solidFill>
                <a:prstClr val="black"/>
              </a:solidFill>
              <a:latin typeface="Century" panose="02040604050505020304" pitchFamily="18" charset="0"/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Reflection</a:t>
            </a:r>
            <a:r>
              <a:rPr lang="en-US" sz="3200" b="1" dirty="0">
                <a:solidFill>
                  <a:prstClr val="black"/>
                </a:solidFill>
                <a:latin typeface="Century" panose="02040604050505020304" pitchFamily="18" charset="0"/>
              </a:rPr>
              <a:t>, and Creativity in Libraries </a:t>
            </a:r>
            <a:endParaRPr lang="zh-TW" altLang="en-US" sz="3200" b="1" dirty="0">
              <a:solidFill>
                <a:prstClr val="black"/>
              </a:solidFill>
              <a:latin typeface="Century" pitchFamily="18" charset="0"/>
              <a:cs typeface="Narkisim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475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prstClr val="black"/>
                </a:solidFill>
                <a:latin typeface="Century" pitchFamily="18" charset="0"/>
                <a:cs typeface="Narkisim" pitchFamily="34" charset="-79"/>
              </a:rPr>
              <a:t>Dianne </a:t>
            </a:r>
            <a:r>
              <a:rPr lang="en-US" altLang="zh-TW" sz="2400" dirty="0" err="1">
                <a:solidFill>
                  <a:prstClr val="black"/>
                </a:solidFill>
                <a:latin typeface="Century" pitchFamily="18" charset="0"/>
                <a:cs typeface="Narkisim" pitchFamily="34" charset="-79"/>
              </a:rPr>
              <a:t>Cmor</a:t>
            </a:r>
            <a:r>
              <a:rPr lang="en-US" altLang="zh-TW" sz="2400" dirty="0">
                <a:solidFill>
                  <a:prstClr val="black"/>
                </a:solidFill>
                <a:latin typeface="Century" pitchFamily="18" charset="0"/>
                <a:cs typeface="Narkisim" pitchFamily="34" charset="-79"/>
              </a:rPr>
              <a:t> and Jeff </a:t>
            </a:r>
            <a:r>
              <a:rPr lang="en-US" altLang="zh-TW" sz="2400" dirty="0" err="1">
                <a:solidFill>
                  <a:prstClr val="black"/>
                </a:solidFill>
                <a:latin typeface="Century" pitchFamily="18" charset="0"/>
                <a:cs typeface="Narkisim" pitchFamily="34" charset="-79"/>
              </a:rPr>
              <a:t>Trzeciak</a:t>
            </a:r>
            <a:endParaRPr lang="zh-TW" altLang="en-US" dirty="0">
              <a:solidFill>
                <a:prstClr val="black"/>
              </a:solidFill>
              <a:latin typeface="Century" pitchFamily="18" charset="0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Session </a:t>
            </a:r>
            <a:r>
              <a:rPr lang="en-US" sz="2200" b="1" dirty="0">
                <a:solidFill>
                  <a:prstClr val="black"/>
                </a:solidFill>
                <a:latin typeface="Century" panose="02040604050505020304" pitchFamily="18" charset="0"/>
              </a:rPr>
              <a:t>7</a:t>
            </a:r>
            <a:endParaRPr lang="zh-TW" altLang="en-US" sz="2200" b="1" dirty="0">
              <a:solidFill>
                <a:prstClr val="black"/>
              </a:solidFill>
              <a:latin typeface="Century" pitchFamily="18" charset="0"/>
              <a:cs typeface="Narkisim" pitchFamily="34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8" y="4340180"/>
            <a:ext cx="9470264" cy="17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community:  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2595564"/>
            <a:ext cx="9674267" cy="3446982"/>
          </a:xfrm>
        </p:spPr>
        <p:txBody>
          <a:bodyPr>
            <a:noAutofit/>
          </a:bodyPr>
          <a:lstStyle/>
          <a:p>
            <a:r>
              <a:rPr lang="en-US" sz="2400" dirty="0"/>
              <a:t>It is perceived as a </a:t>
            </a:r>
            <a:r>
              <a:rPr lang="en-US" sz="2400" dirty="0" smtClean="0"/>
              <a:t>safe space.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unique collections and exhibitions are valued by library patrons. </a:t>
            </a:r>
          </a:p>
          <a:p>
            <a:r>
              <a:rPr lang="en-US" sz="2400" dirty="0" smtClean="0"/>
              <a:t>Existing </a:t>
            </a:r>
            <a:r>
              <a:rPr lang="en-US" sz="2400" dirty="0"/>
              <a:t>services, programs and promotion are sometimes more library-oriented rather than community-oriented. </a:t>
            </a:r>
          </a:p>
          <a:p>
            <a:r>
              <a:rPr lang="en-US" sz="2400" dirty="0" smtClean="0"/>
              <a:t>Additional programming is desired, but simply offering more activities is not enough;</a:t>
            </a:r>
          </a:p>
        </p:txBody>
      </p:sp>
    </p:spTree>
    <p:extLst>
      <p:ext uri="{BB962C8B-B14F-4D97-AF65-F5344CB8AC3E}">
        <p14:creationId xmlns:p14="http://schemas.microsoft.com/office/powerpoint/2010/main" val="26735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community:  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2595564"/>
            <a:ext cx="9674267" cy="344698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Library must also consider its outreach, marketing and promotional initiatives to increase its overall visibility in a time when some see libraries as unnecessary. </a:t>
            </a:r>
          </a:p>
          <a:p>
            <a:r>
              <a:rPr lang="en-US" sz="2400" dirty="0"/>
              <a:t>Collaboration and partnership with other city entities, community services, educational and cultural institutions can make NPL a vital resource for Newark’s future. </a:t>
            </a:r>
          </a:p>
          <a:p>
            <a:r>
              <a:rPr lang="en-US" sz="2400" dirty="0"/>
              <a:t>NPL has the strategic opportunity to develop new strengths that more closely align with the community’s needs and deliver a measurable impact. </a:t>
            </a:r>
          </a:p>
        </p:txBody>
      </p:sp>
    </p:spTree>
    <p:extLst>
      <p:ext uri="{BB962C8B-B14F-4D97-AF65-F5344CB8AC3E}">
        <p14:creationId xmlns:p14="http://schemas.microsoft.com/office/powerpoint/2010/main" val="6597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Cloud</a:t>
            </a:r>
            <a:endParaRPr lang="en-US" dirty="0"/>
          </a:p>
        </p:txBody>
      </p:sp>
      <p:pic>
        <p:nvPicPr>
          <p:cNvPr id="4" name="Picture 3" descr="word clou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0301" y="3020407"/>
            <a:ext cx="9572887" cy="2964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2800" b="1" baseline="30000" dirty="0"/>
          </a:p>
          <a:p>
            <a:r>
              <a:rPr lang="nb-NO" sz="2800" b="1" baseline="30000" dirty="0" err="1" smtClean="0"/>
              <a:t>Build</a:t>
            </a:r>
            <a:r>
              <a:rPr lang="nb-NO" sz="2800" b="1" baseline="30000" dirty="0" smtClean="0"/>
              <a:t> </a:t>
            </a:r>
            <a:r>
              <a:rPr lang="nb-NO" sz="2800" b="1" baseline="30000" dirty="0" err="1"/>
              <a:t>community</a:t>
            </a:r>
            <a:endParaRPr lang="nb-NO" sz="2800" b="1" baseline="30000" dirty="0"/>
          </a:p>
          <a:p>
            <a:endParaRPr lang="nb-NO" sz="2800" b="1" baseline="30000" dirty="0" smtClean="0"/>
          </a:p>
          <a:p>
            <a:r>
              <a:rPr lang="nb-NO" sz="2800" b="1" baseline="30000" dirty="0" err="1" smtClean="0"/>
              <a:t>Address</a:t>
            </a:r>
            <a:r>
              <a:rPr lang="nb-NO" sz="2800" b="1" baseline="30000" dirty="0" smtClean="0"/>
              <a:t> </a:t>
            </a:r>
            <a:r>
              <a:rPr lang="nb-NO" sz="2800" b="1" baseline="30000" dirty="0" err="1"/>
              <a:t>social</a:t>
            </a:r>
            <a:r>
              <a:rPr lang="nb-NO" sz="2800" b="1" baseline="30000" dirty="0"/>
              <a:t> </a:t>
            </a:r>
            <a:r>
              <a:rPr lang="nb-NO" sz="2800" b="1" baseline="30000" dirty="0" err="1"/>
              <a:t>needs</a:t>
            </a:r>
            <a:r>
              <a:rPr lang="nb-NO" sz="2800" b="1" baseline="30000" dirty="0"/>
              <a:t> </a:t>
            </a:r>
            <a:r>
              <a:rPr lang="nb-NO" sz="2800" b="1" baseline="30000" dirty="0" err="1"/>
              <a:t>with</a:t>
            </a:r>
            <a:r>
              <a:rPr lang="nb-NO" sz="2800" b="1" baseline="30000" dirty="0"/>
              <a:t> </a:t>
            </a:r>
            <a:r>
              <a:rPr lang="nb-NO" sz="2800" b="1" baseline="30000" dirty="0" err="1"/>
              <a:t>supportive</a:t>
            </a:r>
            <a:r>
              <a:rPr lang="nb-NO" sz="2800" b="1" baseline="30000" dirty="0"/>
              <a:t> services</a:t>
            </a:r>
          </a:p>
          <a:p>
            <a:endParaRPr lang="nb-NO" sz="2800" b="1" baseline="30000" dirty="0" smtClean="0"/>
          </a:p>
          <a:p>
            <a:r>
              <a:rPr lang="nb-NO" sz="2800" b="1" baseline="30000" dirty="0" err="1" smtClean="0"/>
              <a:t>Respond</a:t>
            </a:r>
            <a:r>
              <a:rPr lang="nb-NO" sz="2800" b="1" baseline="30000" dirty="0" smtClean="0"/>
              <a:t> </a:t>
            </a:r>
            <a:r>
              <a:rPr lang="nb-NO" sz="2800" b="1" baseline="30000" dirty="0"/>
              <a:t>to </a:t>
            </a:r>
            <a:r>
              <a:rPr lang="nb-NO" sz="2800" b="1" baseline="30000" dirty="0" err="1"/>
              <a:t>specific</a:t>
            </a:r>
            <a:r>
              <a:rPr lang="nb-NO" sz="2800" b="1" baseline="30000" dirty="0"/>
              <a:t> </a:t>
            </a:r>
            <a:r>
              <a:rPr lang="nb-NO" sz="2800" b="1" baseline="30000" dirty="0" err="1"/>
              <a:t>community</a:t>
            </a:r>
            <a:r>
              <a:rPr lang="nb-NO" sz="2800" b="1" baseline="30000" dirty="0"/>
              <a:t> </a:t>
            </a:r>
            <a:r>
              <a:rPr lang="nb-NO" sz="2800" b="1" baseline="30000" dirty="0" err="1"/>
              <a:t>wants</a:t>
            </a:r>
            <a:r>
              <a:rPr lang="nb-NO" sz="2800" b="1" baseline="30000" dirty="0"/>
              <a:t> and </a:t>
            </a:r>
            <a:r>
              <a:rPr lang="nb-NO" sz="2800" b="1" baseline="30000" dirty="0" err="1"/>
              <a:t>needs</a:t>
            </a:r>
            <a:endParaRPr lang="nb-NO" sz="2800" b="1" baseline="30000" dirty="0"/>
          </a:p>
          <a:p>
            <a:endParaRPr lang="nb-NO" sz="2800" b="1" baseline="30000" dirty="0" smtClean="0"/>
          </a:p>
          <a:p>
            <a:r>
              <a:rPr lang="nb-NO" sz="2800" b="1" baseline="30000" dirty="0" err="1" smtClean="0"/>
              <a:t>Increase</a:t>
            </a:r>
            <a:r>
              <a:rPr lang="nb-NO" sz="2800" b="1" baseline="30000" dirty="0" smtClean="0"/>
              <a:t> </a:t>
            </a:r>
            <a:r>
              <a:rPr lang="nb-NO" sz="2800" b="1" baseline="30000" dirty="0" err="1"/>
              <a:t>the</a:t>
            </a:r>
            <a:r>
              <a:rPr lang="nb-NO" sz="2800" b="1" baseline="30000" dirty="0"/>
              <a:t> </a:t>
            </a:r>
            <a:r>
              <a:rPr lang="nb-NO" sz="2800" b="1" baseline="30000" dirty="0" err="1"/>
              <a:t>library’s</a:t>
            </a:r>
            <a:r>
              <a:rPr lang="nb-NO" sz="2800" b="1" baseline="30000" dirty="0"/>
              <a:t> </a:t>
            </a:r>
            <a:r>
              <a:rPr lang="nb-NO" sz="2800" b="1" baseline="30000" dirty="0" err="1"/>
              <a:t>visibility</a:t>
            </a:r>
            <a:r>
              <a:rPr lang="nb-NO" sz="2800" b="1" baseline="30000" dirty="0"/>
              <a:t> and </a:t>
            </a:r>
            <a:r>
              <a:rPr lang="nb-NO" sz="2800" b="1" baseline="30000" dirty="0" err="1"/>
              <a:t>impact</a:t>
            </a:r>
            <a:endParaRPr lang="nb-NO" sz="2800" b="1" baseline="30000" dirty="0"/>
          </a:p>
          <a:p>
            <a:endParaRPr lang="nb-NO" sz="2800" b="1" baseline="30000" dirty="0" smtClean="0"/>
          </a:p>
          <a:p>
            <a:r>
              <a:rPr lang="nb-NO" sz="2800" b="1" baseline="30000" dirty="0" err="1" smtClean="0"/>
              <a:t>Provide</a:t>
            </a:r>
            <a:r>
              <a:rPr lang="nb-NO" sz="2800" b="1" baseline="30000" dirty="0" smtClean="0"/>
              <a:t> </a:t>
            </a:r>
            <a:r>
              <a:rPr lang="nb-NO" sz="2800" b="1" baseline="30000" dirty="0" err="1"/>
              <a:t>leadership</a:t>
            </a:r>
            <a:r>
              <a:rPr lang="nb-NO" sz="2800" b="1" baseline="30000" dirty="0"/>
              <a:t> for a </a:t>
            </a:r>
            <a:r>
              <a:rPr lang="nb-NO" sz="2800" b="1" baseline="30000" dirty="0" err="1"/>
              <a:t>Newark’s</a:t>
            </a:r>
            <a:r>
              <a:rPr lang="nb-NO" sz="2800" b="1" baseline="30000" dirty="0"/>
              <a:t> </a:t>
            </a:r>
            <a:r>
              <a:rPr lang="nb-NO" sz="2800" b="1" baseline="30000" dirty="0" err="1" smtClean="0"/>
              <a:t>future</a:t>
            </a:r>
            <a:endParaRPr lang="nb-NO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17747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uild commun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Cuban Night</a:t>
            </a:r>
            <a:endParaRPr lang="en-US" dirty="0"/>
          </a:p>
        </p:txBody>
      </p:sp>
      <p:pic>
        <p:nvPicPr>
          <p:cNvPr id="4" name="Picture 3" descr="cuban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8" y="2247580"/>
            <a:ext cx="3076548" cy="3981414"/>
          </a:xfrm>
          <a:prstGeom prst="rect">
            <a:avLst/>
          </a:prstGeom>
        </p:spPr>
      </p:pic>
      <p:pic>
        <p:nvPicPr>
          <p:cNvPr id="5" name="Picture 4" descr="cub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05" y="2345033"/>
            <a:ext cx="2748087" cy="1832058"/>
          </a:xfrm>
          <a:prstGeom prst="rect">
            <a:avLst/>
          </a:prstGeom>
        </p:spPr>
      </p:pic>
      <p:pic>
        <p:nvPicPr>
          <p:cNvPr id="6" name="Picture 5" descr="cuban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08" y="4578627"/>
            <a:ext cx="2840629" cy="1893752"/>
          </a:xfrm>
          <a:prstGeom prst="rect">
            <a:avLst/>
          </a:prstGeom>
        </p:spPr>
      </p:pic>
      <p:pic>
        <p:nvPicPr>
          <p:cNvPr id="7" name="Picture 6" descr="cuban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52" y="4536713"/>
            <a:ext cx="2858132" cy="1905421"/>
          </a:xfrm>
          <a:prstGeom prst="rect">
            <a:avLst/>
          </a:prstGeom>
        </p:spPr>
      </p:pic>
      <p:pic>
        <p:nvPicPr>
          <p:cNvPr id="8" name="Picture 7" descr="cuban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31" y="2389337"/>
            <a:ext cx="2783184" cy="18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Puerto Rican Day Parade</a:t>
            </a:r>
            <a:endParaRPr lang="en-US" dirty="0"/>
          </a:p>
        </p:txBody>
      </p:sp>
      <p:pic>
        <p:nvPicPr>
          <p:cNvPr id="4" name="Picture 3" descr="tain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" y="2482448"/>
            <a:ext cx="3669147" cy="2751860"/>
          </a:xfrm>
          <a:prstGeom prst="rect">
            <a:avLst/>
          </a:prstGeom>
        </p:spPr>
      </p:pic>
      <p:pic>
        <p:nvPicPr>
          <p:cNvPr id="5" name="Picture 4" descr="taino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15" y="3502370"/>
            <a:ext cx="3540853" cy="2655639"/>
          </a:xfrm>
          <a:prstGeom prst="rect">
            <a:avLst/>
          </a:prstGeom>
        </p:spPr>
      </p:pic>
      <p:pic>
        <p:nvPicPr>
          <p:cNvPr id="6" name="Picture 5" descr="puerto ri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30" y="2578663"/>
            <a:ext cx="4884711" cy="36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9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Brazilian Day Parade</a:t>
            </a:r>
            <a:endParaRPr lang="en-US" dirty="0"/>
          </a:p>
        </p:txBody>
      </p:sp>
      <p:pic>
        <p:nvPicPr>
          <p:cNvPr id="6" name="Picture 5" descr="braz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7" y="2536083"/>
            <a:ext cx="7397797" cy="3698899"/>
          </a:xfrm>
          <a:prstGeom prst="rect">
            <a:avLst/>
          </a:prstGeom>
        </p:spPr>
      </p:pic>
      <p:pic>
        <p:nvPicPr>
          <p:cNvPr id="8" name="Picture 7" descr="brazil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10" y="2540178"/>
            <a:ext cx="2834247" cy="37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93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Jersey Devils (Hockey)</a:t>
            </a:r>
            <a:endParaRPr lang="en-US" dirty="0"/>
          </a:p>
        </p:txBody>
      </p:sp>
      <p:pic>
        <p:nvPicPr>
          <p:cNvPr id="5" name="Picture 4" descr="hock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0" y="3252198"/>
            <a:ext cx="3566512" cy="2674884"/>
          </a:xfrm>
          <a:prstGeom prst="rect">
            <a:avLst/>
          </a:prstGeom>
        </p:spPr>
      </p:pic>
      <p:pic>
        <p:nvPicPr>
          <p:cNvPr id="6" name="Picture 5" descr="hockey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683" y="3213710"/>
            <a:ext cx="3617829" cy="2713372"/>
          </a:xfrm>
          <a:prstGeom prst="rect">
            <a:avLst/>
          </a:prstGeom>
        </p:spPr>
      </p:pic>
      <p:pic>
        <p:nvPicPr>
          <p:cNvPr id="7" name="Picture 6" descr="hockey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08" y="3232954"/>
            <a:ext cx="3617829" cy="27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Music Sessions</a:t>
            </a:r>
            <a:endParaRPr lang="en-US" dirty="0"/>
          </a:p>
        </p:txBody>
      </p:sp>
      <p:pic>
        <p:nvPicPr>
          <p:cNvPr id="4" name="Picture 3" descr="music sess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8" y="2320606"/>
            <a:ext cx="4103808" cy="4103808"/>
          </a:xfrm>
          <a:prstGeom prst="rect">
            <a:avLst/>
          </a:prstGeom>
        </p:spPr>
      </p:pic>
      <p:pic>
        <p:nvPicPr>
          <p:cNvPr id="5" name="Picture 4" descr="music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30" y="2418316"/>
            <a:ext cx="2564879" cy="1709919"/>
          </a:xfrm>
          <a:prstGeom prst="rect">
            <a:avLst/>
          </a:prstGeom>
        </p:spPr>
      </p:pic>
      <p:pic>
        <p:nvPicPr>
          <p:cNvPr id="6" name="Picture 5" descr="music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77" y="2467171"/>
            <a:ext cx="2454957" cy="1636638"/>
          </a:xfrm>
          <a:prstGeom prst="rect">
            <a:avLst/>
          </a:prstGeom>
        </p:spPr>
      </p:pic>
      <p:pic>
        <p:nvPicPr>
          <p:cNvPr id="7" name="Picture 6" descr="music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93" y="4328272"/>
            <a:ext cx="2594596" cy="1729731"/>
          </a:xfrm>
          <a:prstGeom prst="rect">
            <a:avLst/>
          </a:prstGeom>
        </p:spPr>
      </p:pic>
      <p:pic>
        <p:nvPicPr>
          <p:cNvPr id="9" name="Picture 8" descr="music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52" y="4299226"/>
            <a:ext cx="2638163" cy="17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08" y="2152813"/>
            <a:ext cx="10155203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Expect the Unexpected:  Engaging your community in new ways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59357"/>
            <a:ext cx="10160000" cy="13668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Jeffrey Trzeciak </a:t>
            </a:r>
          </a:p>
          <a:p>
            <a:pPr marL="0" indent="0">
              <a:buNone/>
            </a:pPr>
            <a:r>
              <a:rPr lang="en-US" dirty="0" smtClean="0"/>
              <a:t>HKUL </a:t>
            </a:r>
            <a:r>
              <a:rPr lang="en-US" dirty="0"/>
              <a:t>Leadership Institute </a:t>
            </a:r>
            <a:r>
              <a:rPr lang="en-US" dirty="0" smtClean="0"/>
              <a:t>2018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Hong Kong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Queer Newark Kiki ball</a:t>
            </a:r>
            <a:endParaRPr lang="en-US" dirty="0"/>
          </a:p>
        </p:txBody>
      </p:sp>
      <p:pic>
        <p:nvPicPr>
          <p:cNvPr id="4" name="Picture 3" descr="kiki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2" y="2155302"/>
            <a:ext cx="3002030" cy="2001353"/>
          </a:xfrm>
          <a:prstGeom prst="rect">
            <a:avLst/>
          </a:prstGeom>
        </p:spPr>
      </p:pic>
      <p:pic>
        <p:nvPicPr>
          <p:cNvPr id="5" name="Picture 4" descr="kiki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94" y="2147584"/>
            <a:ext cx="3129069" cy="2086045"/>
          </a:xfrm>
          <a:prstGeom prst="rect">
            <a:avLst/>
          </a:prstGeom>
        </p:spPr>
      </p:pic>
      <p:pic>
        <p:nvPicPr>
          <p:cNvPr id="6" name="Picture 5" descr="kiki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" y="4483800"/>
            <a:ext cx="3002030" cy="2001353"/>
          </a:xfrm>
          <a:prstGeom prst="rect">
            <a:avLst/>
          </a:prstGeom>
        </p:spPr>
      </p:pic>
      <p:pic>
        <p:nvPicPr>
          <p:cNvPr id="8" name="Picture 7" descr="kiki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12" y="4393959"/>
            <a:ext cx="3223386" cy="2148924"/>
          </a:xfrm>
          <a:prstGeom prst="rect">
            <a:avLst/>
          </a:prstGeom>
        </p:spPr>
      </p:pic>
      <p:pic>
        <p:nvPicPr>
          <p:cNvPr id="9" name="Picture 8" descr="kiki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32" y="2174546"/>
            <a:ext cx="3059760" cy="2039840"/>
          </a:xfrm>
          <a:prstGeom prst="rect">
            <a:avLst/>
          </a:prstGeom>
        </p:spPr>
      </p:pic>
      <p:pic>
        <p:nvPicPr>
          <p:cNvPr id="10" name="Picture 9" descr="kiki8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09" y="4426069"/>
            <a:ext cx="3175223" cy="21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4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Queen Story Time</a:t>
            </a:r>
            <a:endParaRPr lang="en-US" dirty="0"/>
          </a:p>
        </p:txBody>
      </p:sp>
      <p:pic>
        <p:nvPicPr>
          <p:cNvPr id="4" name="Picture 3" descr="draq queen story t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08" y="2905809"/>
            <a:ext cx="4503044" cy="3002029"/>
          </a:xfrm>
          <a:prstGeom prst="rect">
            <a:avLst/>
          </a:prstGeom>
        </p:spPr>
      </p:pic>
      <p:pic>
        <p:nvPicPr>
          <p:cNvPr id="5" name="Picture 4" descr="drag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37" y="2366983"/>
            <a:ext cx="2800744" cy="391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Visibility</a:t>
            </a:r>
            <a:endParaRPr lang="en-US" dirty="0"/>
          </a:p>
        </p:txBody>
      </p:sp>
      <p:pic>
        <p:nvPicPr>
          <p:cNvPr id="4" name="Content Placeholder 3" descr="newark bou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r="8326"/>
          <a:stretch>
            <a:fillRect/>
          </a:stretch>
        </p:blipFill>
        <p:spPr>
          <a:xfrm>
            <a:off x="578868" y="3351683"/>
            <a:ext cx="5951279" cy="2152864"/>
          </a:xfrm>
        </p:spPr>
      </p:pic>
      <p:pic>
        <p:nvPicPr>
          <p:cNvPr id="5" name="Picture 4" descr="positi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87" y="2415249"/>
            <a:ext cx="3369215" cy="39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(Stats)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5390" y="2480071"/>
            <a:ext cx="109750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							Main Library 	</a:t>
            </a:r>
            <a:r>
              <a:rPr lang="en-US" sz="1600" b="1" dirty="0" smtClean="0"/>
              <a:t>Branches</a:t>
            </a:r>
            <a:r>
              <a:rPr lang="en-US" sz="1600" b="1" dirty="0"/>
              <a:t>	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Reference	</a:t>
            </a:r>
            <a:r>
              <a:rPr lang="en-US" sz="1600" dirty="0"/>
              <a:t>					</a:t>
            </a:r>
            <a:r>
              <a:rPr lang="en-US" sz="1600" dirty="0" smtClean="0"/>
              <a:t>   </a:t>
            </a:r>
            <a:r>
              <a:rPr lang="en-US" sz="1600" dirty="0"/>
              <a:t>+0.6%		  +0.4%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Computer Use</a:t>
            </a:r>
            <a:r>
              <a:rPr lang="en-US" sz="1600" dirty="0"/>
              <a:t>					  	   +2.6%		+16.7%</a:t>
            </a:r>
          </a:p>
          <a:p>
            <a:r>
              <a:rPr lang="en-US" sz="1600" dirty="0"/>
              <a:t>  </a:t>
            </a:r>
          </a:p>
          <a:p>
            <a:r>
              <a:rPr lang="en-US" sz="1600" b="1" dirty="0"/>
              <a:t>Attendance at Library Programs	</a:t>
            </a:r>
            <a:r>
              <a:rPr lang="en-US" sz="1600" dirty="0"/>
              <a:t>	</a:t>
            </a:r>
            <a:r>
              <a:rPr lang="en-US" sz="1600" dirty="0" smtClean="0"/>
              <a:t>		+</a:t>
            </a:r>
            <a:r>
              <a:rPr lang="en-US" sz="1600" dirty="0"/>
              <a:t>148.2%		+36.8%</a:t>
            </a:r>
          </a:p>
          <a:p>
            <a:r>
              <a:rPr lang="en-US" sz="1600" dirty="0"/>
              <a:t>  </a:t>
            </a:r>
          </a:p>
          <a:p>
            <a:r>
              <a:rPr lang="en-US" sz="1600" b="1" dirty="0"/>
              <a:t>Patron Visits</a:t>
            </a:r>
            <a:r>
              <a:rPr lang="en-US" sz="1600" dirty="0"/>
              <a:t>						   +8.6%		+12.4%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Circulation</a:t>
            </a:r>
            <a:r>
              <a:rPr lang="en-US" sz="1600" dirty="0"/>
              <a:t>						   +7.9%		  +4.8%</a:t>
            </a:r>
          </a:p>
          <a:p>
            <a:r>
              <a:rPr lang="en-US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87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 Russell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“Do not fear to be eccentric in opinion, for every opinion now accepted was once eccentric.”</a:t>
            </a:r>
          </a:p>
        </p:txBody>
      </p:sp>
    </p:spTree>
    <p:extLst>
      <p:ext uri="{BB962C8B-B14F-4D97-AF65-F5344CB8AC3E}">
        <p14:creationId xmlns:p14="http://schemas.microsoft.com/office/powerpoint/2010/main" val="367940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innovative programming</a:t>
            </a:r>
            <a:endParaRPr lang="en-US" dirty="0"/>
          </a:p>
        </p:txBody>
      </p:sp>
      <p:pic>
        <p:nvPicPr>
          <p:cNvPr id="11" name="Picture 10" descr="quote-the-public-library-is-a-center-of-public-happiness-first-of-public-education-next-john-cotton-dana-73-47-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74" y="2353549"/>
            <a:ext cx="8659265" cy="40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 the Unexpected:  Building on 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595563"/>
            <a:ext cx="3555024" cy="3670767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Open Stacks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First </a:t>
            </a:r>
            <a:r>
              <a:rPr lang="en-US" sz="3200" dirty="0" err="1" smtClean="0"/>
              <a:t>chidren’s</a:t>
            </a:r>
            <a:r>
              <a:rPr lang="en-US" sz="3200" dirty="0" smtClean="0"/>
              <a:t> literature collection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First foreign language collections and services to immigrant communities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First business library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Newark Museum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Started the Special Libraries Association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359" y="2964372"/>
            <a:ext cx="5063634" cy="27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Reputation continues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8497"/>
            <a:ext cx="7048339" cy="3797667"/>
          </a:xfrm>
        </p:spPr>
        <p:txBody>
          <a:bodyPr/>
          <a:lstStyle/>
          <a:p>
            <a:r>
              <a:rPr lang="en-US" dirty="0" smtClean="0"/>
              <a:t>Newark Public Library today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Only Spanish-language reading room in the State.</a:t>
            </a:r>
          </a:p>
          <a:p>
            <a:pPr lvl="1"/>
            <a:r>
              <a:rPr lang="en-US" dirty="0" smtClean="0"/>
              <a:t>The only Puerto Rican archivist in the State.</a:t>
            </a:r>
          </a:p>
          <a:p>
            <a:pPr lvl="1"/>
            <a:r>
              <a:rPr lang="en-US" dirty="0" smtClean="0"/>
              <a:t>The only Puerto Rican archive in the State.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 descr="np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87" y="2967428"/>
            <a:ext cx="3822967" cy="28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/>
              <a:t>Strategic Planning </a:t>
            </a:r>
            <a:r>
              <a:rPr lang="mr-IN" sz="3200" b="0" dirty="0" smtClean="0"/>
              <a:t>–</a:t>
            </a:r>
            <a:r>
              <a:rPr lang="en-US" sz="3200" b="0" dirty="0" smtClean="0"/>
              <a:t> DJA Consulting</a:t>
            </a:r>
          </a:p>
          <a:p>
            <a:pPr lvl="1"/>
            <a:r>
              <a:rPr lang="en-US" sz="3000" dirty="0" smtClean="0"/>
              <a:t>7 public forums held across the city</a:t>
            </a:r>
            <a:endParaRPr lang="en-US" dirty="0"/>
          </a:p>
          <a:p>
            <a:pPr lvl="1"/>
            <a:r>
              <a:rPr lang="en-US" sz="3000" dirty="0" smtClean="0"/>
              <a:t>Online survey (English, Spanish, Portuguese)</a:t>
            </a:r>
          </a:p>
          <a:p>
            <a:pPr lvl="1"/>
            <a:r>
              <a:rPr lang="en-US" sz="3000" dirty="0" smtClean="0"/>
              <a:t> More than 80% of the staff responded to requests for input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693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community:  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2595564"/>
            <a:ext cx="9674267" cy="3446982"/>
          </a:xfrm>
        </p:spPr>
        <p:txBody>
          <a:bodyPr>
            <a:noAutofit/>
          </a:bodyPr>
          <a:lstStyle/>
          <a:p>
            <a:r>
              <a:rPr lang="en-US" sz="2400" dirty="0"/>
              <a:t>They are proud of its history and excited about the future. </a:t>
            </a:r>
          </a:p>
          <a:p>
            <a:r>
              <a:rPr lang="en-US" sz="2400" dirty="0"/>
              <a:t>There is a strong community culture and sense of pride. </a:t>
            </a:r>
          </a:p>
          <a:p>
            <a:r>
              <a:rPr lang="en-US" sz="2400" dirty="0"/>
              <a:t>Participants find Newark to be welcoming and friendly, a place with lots to do. It is a city that is evolving. </a:t>
            </a:r>
          </a:p>
          <a:p>
            <a:r>
              <a:rPr lang="en-US" sz="2400" dirty="0"/>
              <a:t>The diversity of the community is appreciated. </a:t>
            </a:r>
          </a:p>
          <a:p>
            <a:r>
              <a:rPr lang="en-US" sz="2400" dirty="0"/>
              <a:t>People love their neighbors and their neighborhoods and want to build an even stronger sense of community. </a:t>
            </a:r>
          </a:p>
        </p:txBody>
      </p:sp>
    </p:spTree>
    <p:extLst>
      <p:ext uri="{BB962C8B-B14F-4D97-AF65-F5344CB8AC3E}">
        <p14:creationId xmlns:p14="http://schemas.microsoft.com/office/powerpoint/2010/main" val="28748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community:  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2595564"/>
            <a:ext cx="9674267" cy="344698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There </a:t>
            </a:r>
            <a:r>
              <a:rPr lang="en-US" sz="2400" dirty="0"/>
              <a:t>is a desire to recognize and celebrate local culture and history. </a:t>
            </a:r>
          </a:p>
          <a:p>
            <a:r>
              <a:rPr lang="en-US" sz="2400" dirty="0" smtClean="0"/>
              <a:t>NPL </a:t>
            </a:r>
            <a:r>
              <a:rPr lang="en-US" sz="2400" dirty="0"/>
              <a:t>has the strategic opportunity to be a leader in the community’s health and well-being, and in preserving and celebrating its past, present and future.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16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community:  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2595564"/>
            <a:ext cx="9674267" cy="344698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There </a:t>
            </a:r>
            <a:r>
              <a:rPr lang="en-US" sz="2400" dirty="0"/>
              <a:t>is a desire to recognize and celebrate local culture and history. </a:t>
            </a:r>
          </a:p>
          <a:p>
            <a:r>
              <a:rPr lang="en-US" sz="2400" dirty="0" smtClean="0"/>
              <a:t>NPL </a:t>
            </a:r>
            <a:r>
              <a:rPr lang="en-US" sz="2400" dirty="0"/>
              <a:t>has the strategic opportunity to be a leader in the community’s health and well-being, and in preserving and celebrating its past, present and future.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35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9445</TotalTime>
  <Words>819</Words>
  <Application>Microsoft Office PowerPoint</Application>
  <PresentationFormat>Custom</PresentationFormat>
  <Paragraphs>101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Perception</vt:lpstr>
      <vt:lpstr>Office Theme</vt:lpstr>
      <vt:lpstr>PowerPoint Presentation</vt:lpstr>
      <vt:lpstr>Expect the Unexpected:  Engaging your community in new ways</vt:lpstr>
      <vt:lpstr>History of innovative programming</vt:lpstr>
      <vt:lpstr>Expect the Unexpected:  Building on our strengths</vt:lpstr>
      <vt:lpstr>Reputation continues…</vt:lpstr>
      <vt:lpstr>Engaging Community</vt:lpstr>
      <vt:lpstr>Engaging community:  What we learned</vt:lpstr>
      <vt:lpstr>Engaging community:  What we learned</vt:lpstr>
      <vt:lpstr>Engaging community:  What we learned</vt:lpstr>
      <vt:lpstr>Engaging community:  What we learned</vt:lpstr>
      <vt:lpstr>Engaging community:  What we learned</vt:lpstr>
      <vt:lpstr>Word Cloud</vt:lpstr>
      <vt:lpstr>Priorities</vt:lpstr>
      <vt:lpstr>PowerPoint Presentation</vt:lpstr>
      <vt:lpstr>Hot Cuban Night</vt:lpstr>
      <vt:lpstr>Puerto Rican Day Parade</vt:lpstr>
      <vt:lpstr>Brazilian Day Parade</vt:lpstr>
      <vt:lpstr>New Jersey Devils (Hockey)</vt:lpstr>
      <vt:lpstr>The Library Music Sessions</vt:lpstr>
      <vt:lpstr>Queer Newark Kiki ball</vt:lpstr>
      <vt:lpstr>Drag Queen Story Time</vt:lpstr>
      <vt:lpstr>Community Visibility</vt:lpstr>
      <vt:lpstr>Impact (Stats)</vt:lpstr>
      <vt:lpstr>Bertrand Russell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Freeland</dc:creator>
  <cp:lastModifiedBy>HKU Libraries</cp:lastModifiedBy>
  <cp:revision>90</cp:revision>
  <dcterms:created xsi:type="dcterms:W3CDTF">2016-02-19T16:16:25Z</dcterms:created>
  <dcterms:modified xsi:type="dcterms:W3CDTF">2018-04-10T01:39:53Z</dcterms:modified>
</cp:coreProperties>
</file>